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256" r:id="rId2"/>
    <p:sldId id="487" r:id="rId3"/>
    <p:sldId id="494" r:id="rId4"/>
    <p:sldId id="483" r:id="rId5"/>
    <p:sldId id="495" r:id="rId6"/>
    <p:sldId id="496" r:id="rId7"/>
    <p:sldId id="489" r:id="rId8"/>
    <p:sldId id="497" r:id="rId9"/>
    <p:sldId id="498" r:id="rId10"/>
    <p:sldId id="491" r:id="rId11"/>
    <p:sldId id="486" r:id="rId12"/>
    <p:sldId id="501" r:id="rId13"/>
    <p:sldId id="502" r:id="rId14"/>
    <p:sldId id="500" r:id="rId15"/>
    <p:sldId id="503" r:id="rId16"/>
    <p:sldId id="490" r:id="rId17"/>
    <p:sldId id="492" r:id="rId18"/>
    <p:sldId id="504" r:id="rId19"/>
    <p:sldId id="485" r:id="rId20"/>
    <p:sldId id="505" r:id="rId21"/>
    <p:sldId id="506" r:id="rId22"/>
    <p:sldId id="493" r:id="rId23"/>
    <p:sldId id="507" r:id="rId24"/>
    <p:sldId id="508" r:id="rId25"/>
    <p:sldId id="479" r:id="rId26"/>
    <p:sldId id="4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ugaev, Yuriy" initials="B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60" autoAdjust="0"/>
    <p:restoredTop sz="94621" autoAdjust="0"/>
  </p:normalViewPr>
  <p:slideViewPr>
    <p:cSldViewPr>
      <p:cViewPr varScale="1">
        <p:scale>
          <a:sx n="87" d="100"/>
          <a:sy n="87" d="100"/>
        </p:scale>
        <p:origin x="492" y="7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1707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DEF5E-E4EE-4B03-9271-52209613E942}" type="datetimeFigureOut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5DE0F1-914B-4760-A728-57EFAD398D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869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AC031-4745-4D13-A316-F9E62B447DC8}" type="datetimeFigureOut">
              <a:rPr lang="ru-RU" smtClean="0"/>
              <a:pPr/>
              <a:t>15.10.2019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BD977-BD83-4A0B-8F10-6EEFF366DA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612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BD977-BD83-4A0B-8F10-6EEFF366DAF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289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B461D-E39D-4F15-B6A5-F933A9F0A58A}" type="datetime1">
              <a:rPr lang="ru-RU" smtClean="0"/>
              <a:t>15.10.2019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6A112-66CB-4767-A999-72C774A90CE0}" type="datetime1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FB748-2CAA-469C-A7A6-08BC59ACE454}" type="datetime1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DC0D-3877-4E24-A030-749B1F32183F}" type="datetime1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501FD-7CE7-4E13-8349-0877F211D422}" type="datetime1">
              <a:rPr lang="ru-RU" smtClean="0"/>
              <a:t>15.10.2019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CCE6-08CA-4061-AD19-2C38C8067507}" type="datetime1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068EB-BF67-4E57-BE5D-E832B3A424B2}" type="datetime1">
              <a:rPr lang="ru-RU" smtClean="0"/>
              <a:t>15.10.2019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00632-EF52-43AC-9714-3D3B6C2DF37C}" type="datetime1">
              <a:rPr lang="ru-RU" smtClean="0"/>
              <a:t>15.10.2019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4094D-E1E4-4A53-A86D-A6D6C321455E}" type="datetime1">
              <a:rPr lang="ru-RU" smtClean="0"/>
              <a:t>15.10.2019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80D41-3A64-4A34-8170-C2CC65CB345A}" type="datetime1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41FDC-2FCF-4B44-99E8-9B0EF33B2AC5}" type="datetime1">
              <a:rPr lang="ru-RU" smtClean="0"/>
              <a:t>15.10.2019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9EDA657-AE8B-4699-8020-C4932B784D15}" type="datetime1">
              <a:rPr lang="ru-RU" smtClean="0"/>
              <a:t>15.10.2019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A46DB0-C38C-420F-AACF-3F583BC4A6D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2636912"/>
            <a:ext cx="8305800" cy="2435162"/>
          </a:xfrm>
        </p:spPr>
        <p:txBody>
          <a:bodyPr anchor="b">
            <a:normAutofit/>
          </a:bodyPr>
          <a:lstStyle/>
          <a:p>
            <a:pPr algn="ctr"/>
            <a:r>
              <a:rPr lang="ru-RU" sz="44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 стол </a:t>
            </a:r>
            <a:b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внедрении </a:t>
            </a:r>
            <a:b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Базовых Стандартов АПСБ»</a:t>
            </a:r>
            <a:endParaRPr lang="ru-RU" sz="4400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0" y="5229200"/>
            <a:ext cx="3929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Председатель Совета </a:t>
            </a:r>
            <a:r>
              <a:rPr lang="ru-RU" dirty="0"/>
              <a:t>АПСБ</a:t>
            </a:r>
          </a:p>
          <a:p>
            <a:pPr algn="r"/>
            <a:r>
              <a:rPr lang="ru-RU" dirty="0" smtClean="0"/>
              <a:t>Якунина Е.В.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6000768"/>
            <a:ext cx="78973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cs typeface="Arial" panose="020B0604020202020204" pitchFamily="34" charset="0"/>
              </a:rPr>
              <a:t>Москва, 17 октября 201</a:t>
            </a:r>
            <a:r>
              <a:rPr lang="ru-RU" sz="2000" dirty="0" smtClean="0">
                <a:cs typeface="Arial" panose="020B0604020202020204" pitchFamily="34" charset="0"/>
              </a:rPr>
              <a:t>9</a:t>
            </a:r>
            <a:r>
              <a:rPr lang="ru-RU" dirty="0" smtClean="0"/>
              <a:t> </a:t>
            </a:r>
            <a:r>
              <a:rPr lang="ru-RU" dirty="0"/>
              <a:t>г.</a:t>
            </a:r>
          </a:p>
        </p:txBody>
      </p:sp>
      <p:pic>
        <p:nvPicPr>
          <p:cNvPr id="8" name="Picture 2" descr="C:\Documents and Settings\Admin\Рабочий стол\Apib\ФИРМЕННАЯ СИМВОЛИКА\Логотип и визитка\1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1094639"/>
            <a:ext cx="3808049" cy="1638726"/>
          </a:xfrm>
          <a:prstGeom prst="round2DiagRect">
            <a:avLst>
              <a:gd name="adj1" fmla="val 16667"/>
              <a:gd name="adj2" fmla="val 479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56" y="692696"/>
            <a:ext cx="8229600" cy="780696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473392"/>
            <a:ext cx="8338455" cy="498773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4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Какой договор на оказание </a:t>
            </a:r>
            <a:r>
              <a:rPr lang="ru-RU" sz="2800" dirty="0" smtClean="0">
                <a:solidFill>
                  <a:srgbClr val="002060"/>
                </a:solidFill>
              </a:rPr>
              <a:t>услуг </a:t>
            </a:r>
            <a:r>
              <a:rPr lang="ru-RU" sz="2800" dirty="0" smtClean="0">
                <a:solidFill>
                  <a:srgbClr val="002060"/>
                </a:solidFill>
              </a:rPr>
              <a:t>нам нужен? </a:t>
            </a: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800" b="1" u="sng" dirty="0" smtClean="0">
                <a:solidFill>
                  <a:srgbClr val="002060"/>
                </a:solidFill>
              </a:rPr>
              <a:t>Вывод</a:t>
            </a:r>
            <a:r>
              <a:rPr lang="ru-RU" sz="28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endParaRPr lang="ru-RU" sz="1400" b="1" u="sng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Документ может носить любое название: «договор», «соглашение», «контракт», «пакт», «конвенция», «протокол», </a:t>
            </a:r>
            <a:r>
              <a:rPr lang="ru-RU" sz="3000" dirty="0" smtClean="0">
                <a:solidFill>
                  <a:srgbClr val="002060"/>
                </a:solidFill>
              </a:rPr>
              <a:t> </a:t>
            </a:r>
            <a:r>
              <a:rPr lang="ru-RU" sz="3000" dirty="0" smtClean="0">
                <a:solidFill>
                  <a:srgbClr val="002060"/>
                </a:solidFill>
              </a:rPr>
              <a:t>«протокол о намерениях</a:t>
            </a:r>
            <a:r>
              <a:rPr lang="ru-RU" sz="3000" dirty="0" smtClean="0">
                <a:solidFill>
                  <a:srgbClr val="002060"/>
                </a:solidFill>
              </a:rPr>
              <a:t>» - </a:t>
            </a:r>
            <a:r>
              <a:rPr lang="ru-RU" sz="3000" dirty="0" smtClean="0">
                <a:solidFill>
                  <a:srgbClr val="FF0000"/>
                </a:solidFill>
              </a:rPr>
              <a:t>любой документ, </a:t>
            </a:r>
            <a:r>
              <a:rPr lang="ru-RU" sz="3000" u="sng" dirty="0" smtClean="0">
                <a:solidFill>
                  <a:srgbClr val="FF0000"/>
                </a:solidFill>
              </a:rPr>
              <a:t>если он содержит необходимые существенные условия.  </a:t>
            </a:r>
            <a:endParaRPr lang="ru-RU" sz="3000" b="1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10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91113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latin typeface="+mn-lt"/>
              </a:rPr>
              <a:t>БС защиты прав получателей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192366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Как </a:t>
            </a:r>
            <a:r>
              <a:rPr lang="ru-RU" sz="3200" dirty="0">
                <a:solidFill>
                  <a:srgbClr val="002060"/>
                </a:solidFill>
              </a:rPr>
              <a:t>физические, так и юридические лица, но! </a:t>
            </a:r>
            <a:r>
              <a:rPr lang="ru-RU" sz="3200" i="1" u="sng" dirty="0">
                <a:solidFill>
                  <a:srgbClr val="002060"/>
                </a:solidFill>
              </a:rPr>
              <a:t>только в прямом страховании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</a:rPr>
              <a:t>Информация о брокере, о страховщике, о порядке обращений – </a:t>
            </a:r>
            <a:r>
              <a:rPr lang="ru-RU" sz="3200" i="1" u="sng" dirty="0">
                <a:solidFill>
                  <a:srgbClr val="002060"/>
                </a:solidFill>
              </a:rPr>
              <a:t>по требованию получателя финансовой услуги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</a:rPr>
              <a:t>Информация о «продукте» – </a:t>
            </a:r>
            <a:r>
              <a:rPr lang="ru-RU" sz="3200" b="1" i="1" u="sng" dirty="0">
                <a:solidFill>
                  <a:srgbClr val="002060"/>
                </a:solidFill>
              </a:rPr>
              <a:t>всегда</a:t>
            </a:r>
            <a:r>
              <a:rPr lang="ru-RU" sz="3200" i="1" u="sng" dirty="0">
                <a:solidFill>
                  <a:srgbClr val="002060"/>
                </a:solidFill>
              </a:rPr>
              <a:t> при заключении договора страхования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11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80941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latin typeface="+mn-lt"/>
              </a:rPr>
              <a:t>БС защиты прав получателей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192366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r>
              <a:rPr lang="ru-RU" sz="3200" dirty="0" smtClean="0">
                <a:solidFill>
                  <a:srgbClr val="002060"/>
                </a:solidFill>
              </a:rPr>
              <a:t>Представление </a:t>
            </a:r>
            <a:r>
              <a:rPr lang="ru-RU" sz="3200" dirty="0">
                <a:solidFill>
                  <a:srgbClr val="002060"/>
                </a:solidFill>
              </a:rPr>
              <a:t>информации на сайте </a:t>
            </a:r>
            <a:r>
              <a:rPr lang="ru-RU" sz="3200" dirty="0" smtClean="0">
                <a:solidFill>
                  <a:srgbClr val="002060"/>
                </a:solidFill>
              </a:rPr>
              <a:t>брокера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r>
              <a:rPr lang="ru-RU" sz="3200" dirty="0">
                <a:solidFill>
                  <a:srgbClr val="002060"/>
                </a:solidFill>
              </a:rPr>
              <a:t>Требования к рекламе услуг брокера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r>
              <a:rPr lang="ru-RU" sz="3200" dirty="0" smtClean="0">
                <a:solidFill>
                  <a:srgbClr val="002060"/>
                </a:solidFill>
              </a:rPr>
              <a:t>Требования к офису</a:t>
            </a:r>
            <a:endParaRPr lang="ru-RU" sz="3200" dirty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endParaRPr lang="ru-RU" sz="3200" i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348167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latin typeface="+mn-lt"/>
              </a:rPr>
              <a:t>БС защиты прав получателей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192366"/>
          </a:xfrm>
        </p:spPr>
        <p:txBody>
          <a:bodyPr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7"/>
            </a:pPr>
            <a:r>
              <a:rPr lang="ru-RU" sz="3200" dirty="0" smtClean="0">
                <a:solidFill>
                  <a:srgbClr val="002060"/>
                </a:solidFill>
              </a:rPr>
              <a:t>Требования к сотрудникам брокера: </a:t>
            </a:r>
          </a:p>
          <a:p>
            <a:pPr marL="1097280" lvl="2" indent="-457200" algn="just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dirty="0" smtClean="0">
                <a:solidFill>
                  <a:srgbClr val="002060"/>
                </a:solidFill>
              </a:rPr>
              <a:t>в</a:t>
            </a:r>
            <a:r>
              <a:rPr lang="ru-RU" sz="3200" dirty="0" smtClean="0">
                <a:solidFill>
                  <a:srgbClr val="002060"/>
                </a:solidFill>
              </a:rPr>
              <a:t>ладеть информацией </a:t>
            </a:r>
            <a:r>
              <a:rPr lang="ru-RU" sz="3200" dirty="0" smtClean="0">
                <a:solidFill>
                  <a:srgbClr val="002060"/>
                </a:solidFill>
              </a:rPr>
              <a:t>о </a:t>
            </a:r>
            <a:r>
              <a:rPr lang="ru-RU" sz="3200" dirty="0">
                <a:solidFill>
                  <a:srgbClr val="002060"/>
                </a:solidFill>
              </a:rPr>
              <a:t>брокере, </a:t>
            </a:r>
            <a:r>
              <a:rPr lang="ru-RU" sz="3200" dirty="0" smtClean="0">
                <a:solidFill>
                  <a:srgbClr val="002060"/>
                </a:solidFill>
              </a:rPr>
              <a:t>  </a:t>
            </a:r>
          </a:p>
          <a:p>
            <a:pPr marL="1077913" lvl="3" indent="0" algn="just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о </a:t>
            </a:r>
            <a:r>
              <a:rPr lang="ru-RU" sz="3200" dirty="0">
                <a:solidFill>
                  <a:srgbClr val="002060"/>
                </a:solidFill>
              </a:rPr>
              <a:t>страховщике, о порядке </a:t>
            </a:r>
            <a:r>
              <a:rPr lang="ru-RU" sz="3200" dirty="0" smtClean="0">
                <a:solidFill>
                  <a:srgbClr val="002060"/>
                </a:solidFill>
              </a:rPr>
              <a:t>обращений</a:t>
            </a:r>
          </a:p>
          <a:p>
            <a:pPr marL="1097280" lvl="2" indent="-45720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dirty="0" smtClean="0">
                <a:solidFill>
                  <a:srgbClr val="002060"/>
                </a:solidFill>
              </a:rPr>
              <a:t>предоставить информацию получателю </a:t>
            </a:r>
            <a:r>
              <a:rPr lang="ru-RU" sz="3200" i="1" u="sng" dirty="0" smtClean="0">
                <a:solidFill>
                  <a:srgbClr val="002060"/>
                </a:solidFill>
              </a:rPr>
              <a:t>в доступной форме</a:t>
            </a:r>
          </a:p>
          <a:p>
            <a:pPr marL="1097280" lvl="2" indent="-457200">
              <a:lnSpc>
                <a:spcPct val="150000"/>
              </a:lnSpc>
              <a:spcBef>
                <a:spcPts val="0"/>
              </a:spcBef>
              <a:buClr>
                <a:schemeClr val="accent1">
                  <a:lumMod val="50000"/>
                </a:schemeClr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i="1" dirty="0" smtClean="0">
                <a:solidFill>
                  <a:srgbClr val="002060"/>
                </a:solidFill>
              </a:rPr>
              <a:t>проверка соответствия сотрудников брокера требованиям БС</a:t>
            </a:r>
            <a:endParaRPr lang="ru-RU" sz="3200" i="1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96871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>
                <a:latin typeface="+mn-lt"/>
              </a:rPr>
              <a:t>БС защиты прав получателей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192366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8"/>
            </a:pPr>
            <a:r>
              <a:rPr lang="ru-RU" sz="3200" dirty="0" smtClean="0">
                <a:solidFill>
                  <a:srgbClr val="002060"/>
                </a:solidFill>
              </a:rPr>
              <a:t>Работа </a:t>
            </a:r>
            <a:r>
              <a:rPr lang="ru-RU" sz="3200" dirty="0">
                <a:solidFill>
                  <a:srgbClr val="002060"/>
                </a:solidFill>
              </a:rPr>
              <a:t>с обращениями потребителей финансовых </a:t>
            </a:r>
            <a:r>
              <a:rPr lang="ru-RU" sz="3200" dirty="0" smtClean="0">
                <a:solidFill>
                  <a:srgbClr val="002060"/>
                </a:solidFill>
              </a:rPr>
              <a:t>услуг – </a:t>
            </a:r>
            <a:r>
              <a:rPr lang="ru-RU" sz="3200" i="1" u="sng" dirty="0" smtClean="0">
                <a:solidFill>
                  <a:srgbClr val="002060"/>
                </a:solidFill>
              </a:rPr>
              <a:t>нужно назначить ответственного или создать отдел</a:t>
            </a:r>
            <a:endParaRPr lang="ru-RU" sz="3200" i="1" u="sng" dirty="0">
              <a:solidFill>
                <a:srgbClr val="002060"/>
              </a:solidFill>
            </a:endParaRP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8"/>
            </a:pPr>
            <a:r>
              <a:rPr lang="ru-RU" sz="3200" dirty="0" smtClean="0">
                <a:solidFill>
                  <a:srgbClr val="002060"/>
                </a:solidFill>
              </a:rPr>
              <a:t>Проверки </a:t>
            </a:r>
            <a:r>
              <a:rPr lang="ru-RU" sz="3200" dirty="0">
                <a:solidFill>
                  <a:srgbClr val="002060"/>
                </a:solidFill>
              </a:rPr>
              <a:t>со стороны СРО и </a:t>
            </a:r>
            <a:r>
              <a:rPr lang="ru-RU" sz="3200" dirty="0" smtClean="0">
                <a:solidFill>
                  <a:srgbClr val="002060"/>
                </a:solidFill>
              </a:rPr>
              <a:t>ЦБ: </a:t>
            </a:r>
          </a:p>
          <a:p>
            <a:pPr marL="895350" lvl="1" indent="-5016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dirty="0" smtClean="0">
                <a:solidFill>
                  <a:srgbClr val="002060"/>
                </a:solidFill>
              </a:rPr>
              <a:t>запросы </a:t>
            </a:r>
            <a:r>
              <a:rPr lang="ru-RU" sz="3200" dirty="0">
                <a:solidFill>
                  <a:srgbClr val="002060"/>
                </a:solidFill>
              </a:rPr>
              <a:t>к брокеру</a:t>
            </a:r>
          </a:p>
          <a:p>
            <a:pPr marL="895350" lvl="1" indent="-5016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dirty="0" smtClean="0">
                <a:solidFill>
                  <a:srgbClr val="002060"/>
                </a:solidFill>
              </a:rPr>
              <a:t>проверочные </a:t>
            </a:r>
            <a:r>
              <a:rPr lang="ru-RU" sz="3200" dirty="0">
                <a:solidFill>
                  <a:srgbClr val="002060"/>
                </a:solidFill>
              </a:rPr>
              <a:t>мероприятия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ru-RU" sz="3200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52953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10" y="836712"/>
            <a:ext cx="8229600" cy="432048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>
                <a:latin typeface="+mn-lt"/>
              </a:rPr>
              <a:t>БС совершения брокерами </a:t>
            </a:r>
            <a:r>
              <a:rPr lang="ru-RU" sz="3200" b="1" dirty="0" smtClean="0">
                <a:latin typeface="+mn-lt"/>
              </a:rPr>
              <a:t>операций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Как </a:t>
            </a:r>
            <a:r>
              <a:rPr lang="ru-RU" sz="3200" dirty="0">
                <a:solidFill>
                  <a:srgbClr val="002060"/>
                </a:solidFill>
              </a:rPr>
              <a:t>прямое, так и перестрахование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Клиент – лицо, </a:t>
            </a:r>
            <a:r>
              <a:rPr lang="ru-RU" sz="3200" i="1" u="sng" dirty="0">
                <a:solidFill>
                  <a:srgbClr val="002060"/>
                </a:solidFill>
              </a:rPr>
              <a:t>заключившее</a:t>
            </a:r>
            <a:r>
              <a:rPr lang="ru-RU" sz="3200" dirty="0" smtClean="0">
                <a:solidFill>
                  <a:srgbClr val="002060"/>
                </a:solidFill>
              </a:rPr>
              <a:t> с брокером договор об оказании страховых </a:t>
            </a:r>
            <a:r>
              <a:rPr lang="ru-RU" sz="3200" dirty="0">
                <a:solidFill>
                  <a:srgbClr val="002060"/>
                </a:solidFill>
              </a:rPr>
              <a:t>брокерских</a:t>
            </a:r>
            <a:r>
              <a:rPr lang="ru-RU" sz="3200" dirty="0" smtClean="0">
                <a:solidFill>
                  <a:srgbClr val="002060"/>
                </a:solidFill>
              </a:rPr>
              <a:t> услуг</a:t>
            </a:r>
            <a:endParaRPr lang="en-US" sz="3200" dirty="0" smtClean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Клиент-страхователь или </a:t>
            </a:r>
            <a:r>
              <a:rPr lang="ru-RU" sz="3200" dirty="0" smtClean="0">
                <a:solidFill>
                  <a:srgbClr val="002060"/>
                </a:solidFill>
              </a:rPr>
              <a:t>Клиент-страховщик</a:t>
            </a:r>
            <a:endParaRPr lang="ru-RU" sz="32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365244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10" y="836712"/>
            <a:ext cx="8229600" cy="432048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>
                <a:latin typeface="+mn-lt"/>
              </a:rPr>
              <a:t>БС совершения брокерами </a:t>
            </a:r>
            <a:r>
              <a:rPr lang="ru-RU" sz="3200" b="1" dirty="0" smtClean="0">
                <a:latin typeface="+mn-lt"/>
              </a:rPr>
              <a:t>операций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r>
              <a:rPr lang="ru-RU" sz="3200" dirty="0" smtClean="0">
                <a:solidFill>
                  <a:srgbClr val="002060"/>
                </a:solidFill>
              </a:rPr>
              <a:t>Поручение </a:t>
            </a:r>
            <a:r>
              <a:rPr lang="ru-RU" sz="3200" dirty="0" smtClean="0">
                <a:solidFill>
                  <a:srgbClr val="002060"/>
                </a:solidFill>
              </a:rPr>
              <a:t>(заявка) – </a:t>
            </a:r>
            <a:r>
              <a:rPr lang="ru-RU" sz="3200" i="1" u="sng" dirty="0" smtClean="0">
                <a:solidFill>
                  <a:srgbClr val="002060"/>
                </a:solidFill>
              </a:rPr>
              <a:t>если</a:t>
            </a:r>
            <a:r>
              <a:rPr lang="ru-RU" sz="3200" dirty="0" smtClean="0">
                <a:solidFill>
                  <a:srgbClr val="002060"/>
                </a:solidFill>
              </a:rPr>
              <a:t> предусмотрено договором об оказании страховых брокерских услуг</a:t>
            </a: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 startAt="4"/>
            </a:pPr>
            <a:r>
              <a:rPr lang="ru-RU" sz="3200" dirty="0" smtClean="0">
                <a:solidFill>
                  <a:srgbClr val="002060"/>
                </a:solidFill>
              </a:rPr>
              <a:t>Сроки исполнения – </a:t>
            </a:r>
            <a:r>
              <a:rPr lang="ru-RU" sz="3200" i="1" u="sng" dirty="0" smtClean="0">
                <a:solidFill>
                  <a:srgbClr val="002060"/>
                </a:solidFill>
              </a:rPr>
              <a:t>как </a:t>
            </a:r>
            <a:r>
              <a:rPr lang="ru-RU" sz="3200" i="1" u="sng" dirty="0">
                <a:solidFill>
                  <a:srgbClr val="002060"/>
                </a:solidFill>
              </a:rPr>
              <a:t>предусмотрено договором</a:t>
            </a:r>
            <a:r>
              <a:rPr lang="ru-RU" sz="3200" i="1" dirty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об оказании страховых брокерских услуг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</a:rPr>
              <a:t>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225803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10" y="836712"/>
            <a:ext cx="8229600" cy="432048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 smtClean="0">
                <a:latin typeface="+mn-lt"/>
              </a:rPr>
              <a:t>Что это значит для нас?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200" dirty="0" smtClean="0">
                <a:solidFill>
                  <a:srgbClr val="002060"/>
                </a:solidFill>
              </a:rPr>
              <a:t>5 </a:t>
            </a:r>
            <a:r>
              <a:rPr lang="ru-RU" sz="3500" dirty="0">
                <a:solidFill>
                  <a:srgbClr val="002060"/>
                </a:solidFill>
              </a:rPr>
              <a:t>приказов о введении </a:t>
            </a:r>
            <a:r>
              <a:rPr lang="ru-RU" sz="3500" dirty="0" smtClean="0">
                <a:solidFill>
                  <a:srgbClr val="002060"/>
                </a:solidFill>
              </a:rPr>
              <a:t>БС </a:t>
            </a:r>
            <a:endParaRPr lang="ru-RU" sz="3500" dirty="0">
              <a:solidFill>
                <a:srgbClr val="002060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  <a:buSzPct val="100000"/>
              <a:buFont typeface="+mj-lt"/>
              <a:buAutoNum type="arabicPeriod"/>
            </a:pPr>
            <a:r>
              <a:rPr lang="ru-RU" sz="3500" dirty="0">
                <a:solidFill>
                  <a:srgbClr val="002060"/>
                </a:solidFill>
              </a:rPr>
              <a:t>Орг</a:t>
            </a:r>
            <a:r>
              <a:rPr lang="ru-RU" sz="3500" dirty="0" smtClean="0">
                <a:solidFill>
                  <a:srgbClr val="002060"/>
                </a:solidFill>
              </a:rPr>
              <a:t>. мероприятия </a:t>
            </a:r>
            <a:r>
              <a:rPr lang="ru-RU" sz="3500" dirty="0">
                <a:solidFill>
                  <a:srgbClr val="002060"/>
                </a:solidFill>
              </a:rPr>
              <a:t>в связи с введением БС:</a:t>
            </a:r>
          </a:p>
          <a:p>
            <a:pPr marL="907542" lvl="1" indent="-5143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AutoNum type="arabicParenR"/>
            </a:pPr>
            <a:r>
              <a:rPr lang="ru-RU" sz="3500" dirty="0" smtClean="0">
                <a:solidFill>
                  <a:srgbClr val="002060"/>
                </a:solidFill>
              </a:rPr>
              <a:t>приведение </a:t>
            </a:r>
            <a:r>
              <a:rPr lang="ru-RU" sz="3500" dirty="0">
                <a:solidFill>
                  <a:srgbClr val="002060"/>
                </a:solidFill>
              </a:rPr>
              <a:t>сайта в соответствие с </a:t>
            </a:r>
            <a:r>
              <a:rPr lang="ru-RU" sz="3500" dirty="0" smtClean="0">
                <a:solidFill>
                  <a:srgbClr val="002060"/>
                </a:solidFill>
              </a:rPr>
              <a:t>БС</a:t>
            </a:r>
          </a:p>
          <a:p>
            <a:pPr marL="907542" lvl="1" indent="-5143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AutoNum type="arabicParenR"/>
            </a:pPr>
            <a:r>
              <a:rPr lang="ru-RU" sz="3500" dirty="0" smtClean="0">
                <a:solidFill>
                  <a:srgbClr val="002060"/>
                </a:solidFill>
              </a:rPr>
              <a:t>вводный инструктаж / </a:t>
            </a:r>
          </a:p>
          <a:p>
            <a:pPr marL="941832" lvl="3" indent="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None/>
            </a:pPr>
            <a:r>
              <a:rPr lang="ru-RU" sz="3500" dirty="0" smtClean="0">
                <a:solidFill>
                  <a:srgbClr val="002060"/>
                </a:solidFill>
              </a:rPr>
              <a:t>журнал прохождения инструктажа </a:t>
            </a:r>
            <a:endParaRPr lang="ru-RU" sz="3500" dirty="0">
              <a:solidFill>
                <a:srgbClr val="002060"/>
              </a:solidFill>
            </a:endParaRPr>
          </a:p>
          <a:p>
            <a:pPr marL="907542" lvl="1" indent="-51435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AutoNum type="arabicParenR"/>
            </a:pPr>
            <a:r>
              <a:rPr lang="ru-RU" sz="3500" dirty="0" smtClean="0">
                <a:solidFill>
                  <a:srgbClr val="002060"/>
                </a:solidFill>
              </a:rPr>
              <a:t>журнал обращений:</a:t>
            </a:r>
          </a:p>
          <a:p>
            <a:pPr marL="1463040" lvl="3" indent="-457200" algn="just">
              <a:lnSpc>
                <a:spcPct val="11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</a:rPr>
              <a:t>жалобы </a:t>
            </a:r>
            <a:r>
              <a:rPr lang="ru-RU" sz="3500" dirty="0">
                <a:solidFill>
                  <a:srgbClr val="002060"/>
                </a:solidFill>
              </a:rPr>
              <a:t>получателей финансовых </a:t>
            </a:r>
            <a:r>
              <a:rPr lang="ru-RU" sz="3500" dirty="0" smtClean="0">
                <a:solidFill>
                  <a:srgbClr val="002060"/>
                </a:solidFill>
              </a:rPr>
              <a:t>услуг</a:t>
            </a:r>
          </a:p>
          <a:p>
            <a:pPr marL="1463040" lvl="3" indent="-457200" algn="just">
              <a:lnSpc>
                <a:spcPct val="11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</a:rPr>
              <a:t>запросы </a:t>
            </a:r>
            <a:r>
              <a:rPr lang="ru-RU" sz="3500" dirty="0">
                <a:solidFill>
                  <a:srgbClr val="002060"/>
                </a:solidFill>
              </a:rPr>
              <a:t>на выдачу копий </a:t>
            </a:r>
            <a:r>
              <a:rPr lang="ru-RU" sz="3500" dirty="0" smtClean="0">
                <a:solidFill>
                  <a:srgbClr val="002060"/>
                </a:solidFill>
              </a:rPr>
              <a:t>документов</a:t>
            </a:r>
          </a:p>
          <a:p>
            <a:pPr marL="393192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ru-RU" sz="2400" dirty="0" smtClean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86895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1510" y="836712"/>
            <a:ext cx="8229600" cy="432048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/>
          <a:p>
            <a:r>
              <a:rPr lang="ru-RU" sz="3200" b="1" dirty="0" smtClean="0">
                <a:latin typeface="+mn-lt"/>
              </a:rPr>
              <a:t>Что это значит для нас?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 lnSpcReduction="10000"/>
          </a:bodyPr>
          <a:lstStyle/>
          <a:p>
            <a:pPr marL="0" lvl="3" indent="0" algn="just">
              <a:lnSpc>
                <a:spcPct val="11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0" lvl="3" indent="0" algn="just">
              <a:lnSpc>
                <a:spcPct val="11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Запросы </a:t>
            </a:r>
            <a:r>
              <a:rPr lang="ru-RU" sz="3200" dirty="0">
                <a:solidFill>
                  <a:srgbClr val="002060"/>
                </a:solidFill>
              </a:rPr>
              <a:t>на котировки и размещение 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0" lvl="3" indent="0" algn="just">
              <a:lnSpc>
                <a:spcPct val="110000"/>
              </a:lnSpc>
              <a:spcBef>
                <a:spcPts val="0"/>
              </a:spcBef>
              <a:buClr>
                <a:schemeClr val="accent2">
                  <a:lumMod val="50000"/>
                </a:schemeClr>
              </a:buClr>
              <a:buSzPct val="100000"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-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регистрировать </a:t>
            </a:r>
            <a:r>
              <a:rPr lang="ru-RU" sz="3200" b="1" i="1" u="sng" dirty="0">
                <a:solidFill>
                  <a:srgbClr val="002060"/>
                </a:solidFill>
              </a:rPr>
              <a:t>не надо</a:t>
            </a:r>
          </a:p>
          <a:p>
            <a:pPr marL="393192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ru-RU" sz="3200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Дополнения </a:t>
            </a:r>
            <a:r>
              <a:rPr lang="ru-RU" sz="3200" dirty="0">
                <a:solidFill>
                  <a:srgbClr val="002060"/>
                </a:solidFill>
              </a:rPr>
              <a:t>к действующим договорам о сотрудничестве со всеми нашими контрагентам 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ru-RU" sz="3200" b="1" i="1" dirty="0" smtClean="0">
                <a:solidFill>
                  <a:srgbClr val="002060"/>
                </a:solidFill>
              </a:rPr>
              <a:t>–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подписывать </a:t>
            </a:r>
            <a:r>
              <a:rPr lang="ru-RU" sz="3200" b="1" i="1" u="sng" dirty="0">
                <a:solidFill>
                  <a:srgbClr val="002060"/>
                </a:solidFill>
              </a:rPr>
              <a:t>НЕ </a:t>
            </a:r>
            <a:r>
              <a:rPr lang="ru-RU" sz="3200" b="1" i="1" u="sng" dirty="0" smtClean="0">
                <a:solidFill>
                  <a:srgbClr val="002060"/>
                </a:solidFill>
              </a:rPr>
              <a:t>ОБЯЗАТЕЛЬНО 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18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1958098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60000"/>
              </a:lnSpc>
              <a:spcBef>
                <a:spcPts val="0"/>
              </a:spcBef>
              <a:buSzPct val="100000"/>
              <a:buFont typeface="Wingdings 2"/>
              <a:buAutoNum type="arabicPeriod"/>
            </a:pPr>
            <a:r>
              <a:rPr lang="ru-RU" sz="3500" dirty="0">
                <a:solidFill>
                  <a:srgbClr val="002060"/>
                </a:solidFill>
              </a:rPr>
              <a:t>Если брокер </a:t>
            </a:r>
            <a:r>
              <a:rPr lang="ru-RU" sz="3500" i="1" u="sng" dirty="0">
                <a:solidFill>
                  <a:srgbClr val="002060"/>
                </a:solidFill>
              </a:rPr>
              <a:t>НЕ</a:t>
            </a:r>
            <a:r>
              <a:rPr lang="ru-RU" sz="3500" dirty="0">
                <a:solidFill>
                  <a:srgbClr val="002060"/>
                </a:solidFill>
              </a:rPr>
              <a:t> работает с физическими лицами: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Clr>
                <a:srgbClr val="002060"/>
              </a:buClr>
              <a:buSzPct val="100000"/>
              <a:buFontTx/>
              <a:buChar char="-"/>
            </a:pPr>
            <a:r>
              <a:rPr lang="ru-RU" sz="3500" dirty="0">
                <a:solidFill>
                  <a:srgbClr val="002060"/>
                </a:solidFill>
              </a:rPr>
              <a:t>с</a:t>
            </a:r>
            <a:r>
              <a:rPr lang="ru-RU" sz="3500" dirty="0" smtClean="0">
                <a:solidFill>
                  <a:srgbClr val="002060"/>
                </a:solidFill>
              </a:rPr>
              <a:t>оответствующий приказ </a:t>
            </a:r>
            <a:r>
              <a:rPr lang="ru-RU" sz="3500" dirty="0">
                <a:solidFill>
                  <a:srgbClr val="002060"/>
                </a:solidFill>
              </a:rPr>
              <a:t>по компании</a:t>
            </a:r>
          </a:p>
          <a:p>
            <a:pPr lvl="1">
              <a:lnSpc>
                <a:spcPct val="160000"/>
              </a:lnSpc>
              <a:spcBef>
                <a:spcPts val="0"/>
              </a:spcBef>
              <a:buClr>
                <a:srgbClr val="002060"/>
              </a:buClr>
              <a:buSzPct val="100000"/>
              <a:buFontTx/>
              <a:buChar char="-"/>
            </a:pPr>
            <a:r>
              <a:rPr lang="ru-RU" sz="3500" dirty="0">
                <a:solidFill>
                  <a:srgbClr val="002060"/>
                </a:solidFill>
              </a:rPr>
              <a:t>соответствующее уведомление на сайте</a:t>
            </a:r>
          </a:p>
          <a:p>
            <a:pPr marL="0" lvl="1" indent="0" algn="just">
              <a:lnSpc>
                <a:spcPct val="160000"/>
              </a:lnSpc>
              <a:spcBef>
                <a:spcPts val="0"/>
              </a:spcBef>
              <a:buClr>
                <a:schemeClr val="accent3"/>
              </a:buClr>
              <a:buSzPct val="100000"/>
              <a:buNone/>
            </a:pPr>
            <a:endParaRPr lang="ru-RU" sz="3500" b="1" dirty="0">
              <a:solidFill>
                <a:srgbClr val="002060"/>
              </a:solidFill>
            </a:endParaRPr>
          </a:p>
          <a:p>
            <a:pPr marL="393192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58775" lvl="1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SzPct val="100000"/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19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460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3285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4000" b="1" u="sng" dirty="0" smtClean="0">
                <a:solidFill>
                  <a:srgbClr val="002060"/>
                </a:solidFill>
              </a:rPr>
              <a:t>1</a:t>
            </a:r>
            <a:endParaRPr lang="ru-RU" sz="40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Когда БС начинает действовать?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u="sng" dirty="0"/>
              <a:t>П</a:t>
            </a:r>
            <a:r>
              <a:rPr lang="ru-RU" sz="4000" u="sng" dirty="0" smtClean="0"/>
              <a:t>олучатель </a:t>
            </a:r>
            <a:r>
              <a:rPr lang="ru-RU" sz="4000" u="sng" dirty="0"/>
              <a:t>финансовой услуги</a:t>
            </a:r>
            <a:r>
              <a:rPr lang="ru-RU" sz="4000" dirty="0"/>
              <a:t> - физическое </a:t>
            </a:r>
            <a:r>
              <a:rPr lang="ru-RU" sz="4000" dirty="0" smtClean="0"/>
              <a:t>лицо, индивидуальный предприниматель </a:t>
            </a:r>
            <a:r>
              <a:rPr lang="ru-RU" sz="4000" dirty="0"/>
              <a:t>или юридическое лицо (за исключением страховой организации или общества взаимного страхования), </a:t>
            </a:r>
            <a:r>
              <a:rPr lang="ru-RU" sz="4000" i="1" dirty="0"/>
              <a:t>обратившееся к страховому брокеру </a:t>
            </a:r>
            <a:r>
              <a:rPr lang="ru-RU" sz="4000" i="1" u="sng" dirty="0"/>
              <a:t>с намерением</a:t>
            </a:r>
            <a:r>
              <a:rPr lang="ru-RU" sz="4000" u="sng" dirty="0"/>
              <a:t> </a:t>
            </a:r>
            <a:r>
              <a:rPr lang="ru-RU" sz="4000" i="1" u="sng" dirty="0"/>
              <a:t>получить</a:t>
            </a:r>
            <a:r>
              <a:rPr lang="ru-RU" sz="4000" dirty="0"/>
              <a:t>, получающее или </a:t>
            </a:r>
            <a:r>
              <a:rPr lang="ru-RU" sz="4000" i="1" u="sng" dirty="0"/>
              <a:t>получившее</a:t>
            </a:r>
            <a:r>
              <a:rPr lang="ru-RU" sz="4000" dirty="0"/>
              <a:t> финансовую </a:t>
            </a:r>
            <a:r>
              <a:rPr lang="ru-RU" sz="4000" dirty="0" smtClean="0"/>
              <a:t>услугу.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 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2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670931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 fontScale="92500" lnSpcReduction="10000"/>
          </a:bodyPr>
          <a:lstStyle/>
          <a:p>
            <a:pPr marL="514350" lvl="1" indent="-514350" algn="just">
              <a:lnSpc>
                <a:spcPct val="160000"/>
              </a:lnSpc>
              <a:spcBef>
                <a:spcPts val="0"/>
              </a:spcBef>
              <a:buClr>
                <a:schemeClr val="accent3"/>
              </a:buClr>
              <a:buSzPct val="100000"/>
              <a:buFont typeface="+mj-lt"/>
              <a:buAutoNum type="arabicPeriod" startAt="2"/>
            </a:pPr>
            <a:r>
              <a:rPr lang="ru-RU" sz="3500" dirty="0" smtClean="0">
                <a:solidFill>
                  <a:srgbClr val="002060"/>
                </a:solidFill>
              </a:rPr>
              <a:t>Если </a:t>
            </a:r>
            <a:r>
              <a:rPr lang="ru-RU" sz="3500" dirty="0">
                <a:solidFill>
                  <a:srgbClr val="002060"/>
                </a:solidFill>
              </a:rPr>
              <a:t>брокер занимается </a:t>
            </a:r>
            <a:r>
              <a:rPr lang="ru-RU" sz="3500" i="1" u="sng" dirty="0">
                <a:solidFill>
                  <a:srgbClr val="002060"/>
                </a:solidFill>
              </a:rPr>
              <a:t>ТОЛЬКО</a:t>
            </a:r>
            <a:r>
              <a:rPr lang="ru-RU" sz="3500" dirty="0">
                <a:solidFill>
                  <a:srgbClr val="002060"/>
                </a:solidFill>
              </a:rPr>
              <a:t> перестрахованием: </a:t>
            </a:r>
          </a:p>
          <a:p>
            <a:pPr lvl="1" algn="just">
              <a:lnSpc>
                <a:spcPct val="160000"/>
              </a:lnSpc>
              <a:spcBef>
                <a:spcPts val="0"/>
              </a:spcBef>
              <a:buClr>
                <a:srgbClr val="002060"/>
              </a:buClr>
              <a:buSzPct val="100000"/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</a:rPr>
              <a:t>соответствующий</a:t>
            </a:r>
            <a:r>
              <a:rPr lang="ru-RU" sz="3500" dirty="0" smtClean="0">
                <a:solidFill>
                  <a:srgbClr val="002060"/>
                </a:solidFill>
              </a:rPr>
              <a:t> приказ по компании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</a:rPr>
              <a:t>соответствующее уведомление на сайте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FontTx/>
              <a:buChar char="-"/>
            </a:pPr>
            <a:r>
              <a:rPr lang="ru-RU" sz="3500" dirty="0" smtClean="0">
                <a:solidFill>
                  <a:srgbClr val="002060"/>
                </a:solidFill>
              </a:rPr>
              <a:t>введение </a:t>
            </a:r>
            <a:r>
              <a:rPr lang="ru-RU" sz="3500" i="1" u="sng" dirty="0" smtClean="0">
                <a:solidFill>
                  <a:srgbClr val="002060"/>
                </a:solidFill>
              </a:rPr>
              <a:t>только</a:t>
            </a:r>
            <a:r>
              <a:rPr lang="ru-RU" sz="3500" dirty="0" smtClean="0">
                <a:solidFill>
                  <a:srgbClr val="002060"/>
                </a:solidFill>
              </a:rPr>
              <a:t> БС совершения брокерами операций на страховом рынке</a:t>
            </a:r>
            <a:endParaRPr lang="ru-RU" sz="3500" b="1" dirty="0" smtClean="0">
              <a:solidFill>
                <a:srgbClr val="002060"/>
              </a:solidFill>
            </a:endParaRPr>
          </a:p>
          <a:p>
            <a:pPr marL="393192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358775" lvl="1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SzPct val="100000"/>
              <a:buNone/>
            </a:pPr>
            <a:endParaRPr lang="ru-RU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20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3064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 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/>
          </a:bodyPr>
          <a:lstStyle/>
          <a:p>
            <a:pPr marL="514350" indent="-514350" algn="just">
              <a:spcBef>
                <a:spcPts val="0"/>
              </a:spcBef>
              <a:buSzPct val="100000"/>
              <a:buFont typeface="+mj-lt"/>
              <a:buAutoNum type="arabicPeriod" startAt="3"/>
            </a:pPr>
            <a:r>
              <a:rPr lang="ru-RU" sz="3200" dirty="0">
                <a:solidFill>
                  <a:srgbClr val="002060"/>
                </a:solidFill>
              </a:rPr>
              <a:t>По </a:t>
            </a:r>
            <a:r>
              <a:rPr lang="ru-RU" sz="3200" i="1" u="sng" dirty="0" smtClean="0">
                <a:solidFill>
                  <a:srgbClr val="002060"/>
                </a:solidFill>
              </a:rPr>
              <a:t>каждому</a:t>
            </a:r>
            <a:r>
              <a:rPr lang="ru-RU" sz="3200" dirty="0" smtClean="0">
                <a:solidFill>
                  <a:srgbClr val="002060"/>
                </a:solidFill>
              </a:rPr>
              <a:t> </a:t>
            </a:r>
            <a:r>
              <a:rPr lang="ru-RU" sz="3200" dirty="0">
                <a:solidFill>
                  <a:srgbClr val="002060"/>
                </a:solidFill>
              </a:rPr>
              <a:t>договору </a:t>
            </a:r>
            <a:r>
              <a:rPr lang="ru-RU" sz="3200" i="1" u="sng" dirty="0" smtClean="0">
                <a:solidFill>
                  <a:srgbClr val="002060"/>
                </a:solidFill>
              </a:rPr>
              <a:t>прямого</a:t>
            </a:r>
            <a:r>
              <a:rPr lang="ru-RU" sz="3200" dirty="0" smtClean="0">
                <a:solidFill>
                  <a:srgbClr val="002060"/>
                </a:solidFill>
              </a:rPr>
              <a:t> страхования</a:t>
            </a:r>
            <a:r>
              <a:rPr lang="ru-RU" sz="3200" dirty="0">
                <a:solidFill>
                  <a:srgbClr val="002060"/>
                </a:solidFill>
              </a:rPr>
              <a:t>, заключенного при участии брокера, вне зависимости от того, кому брокер оказывает услугу, мы </a:t>
            </a:r>
            <a:r>
              <a:rPr lang="ru-RU" sz="3200" i="1" u="sng" dirty="0">
                <a:solidFill>
                  <a:srgbClr val="002060"/>
                </a:solidFill>
              </a:rPr>
              <a:t>РЕКОМЕНДУЕМ</a:t>
            </a:r>
            <a:r>
              <a:rPr lang="ru-RU" sz="3200" dirty="0">
                <a:solidFill>
                  <a:srgbClr val="002060"/>
                </a:solidFill>
              </a:rPr>
              <a:t> получить письменное подтверждение, что </a:t>
            </a:r>
            <a:r>
              <a:rPr lang="ru-RU" sz="3200" dirty="0" smtClean="0">
                <a:solidFill>
                  <a:srgbClr val="002060"/>
                </a:solidFill>
              </a:rPr>
              <a:t>«предложение  </a:t>
            </a:r>
            <a:r>
              <a:rPr lang="ru-RU" sz="3200" dirty="0">
                <a:solidFill>
                  <a:srgbClr val="002060"/>
                </a:solidFill>
              </a:rPr>
              <a:t>сформировано с учетом потребностей </a:t>
            </a:r>
            <a:r>
              <a:rPr lang="ru-RU" sz="3200" dirty="0">
                <a:solidFill>
                  <a:srgbClr val="002060"/>
                </a:solidFill>
              </a:rPr>
              <a:t>получателя </a:t>
            </a:r>
            <a:r>
              <a:rPr lang="ru-RU" sz="3200" dirty="0">
                <a:solidFill>
                  <a:srgbClr val="002060"/>
                </a:solidFill>
              </a:rPr>
              <a:t>финансовой </a:t>
            </a:r>
            <a:r>
              <a:rPr lang="ru-RU" sz="3200" dirty="0" smtClean="0">
                <a:solidFill>
                  <a:srgbClr val="002060"/>
                </a:solidFill>
              </a:rPr>
              <a:t>услуги»: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21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3511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 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rmAutofit/>
          </a:bodyPr>
          <a:lstStyle/>
          <a:p>
            <a:pPr marL="808038" lvl="1" indent="-355600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-"/>
            </a:pPr>
            <a:r>
              <a:rPr lang="ru-RU" sz="3200" dirty="0" smtClean="0">
                <a:solidFill>
                  <a:srgbClr val="002060"/>
                </a:solidFill>
              </a:rPr>
              <a:t>в </a:t>
            </a:r>
            <a:r>
              <a:rPr lang="ru-RU" sz="3200" dirty="0">
                <a:solidFill>
                  <a:srgbClr val="002060"/>
                </a:solidFill>
              </a:rPr>
              <a:t>виде включения в текст договора страхования специальной оговорки, </a:t>
            </a:r>
            <a:r>
              <a:rPr lang="ru-RU" sz="3200" b="1" i="1" u="sng" dirty="0">
                <a:solidFill>
                  <a:srgbClr val="002060"/>
                </a:solidFill>
              </a:rPr>
              <a:t>или</a:t>
            </a:r>
          </a:p>
          <a:p>
            <a:pPr marL="808038" lvl="1" indent="-355600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в виде отдельной расписки, </a:t>
            </a:r>
            <a:endParaRPr lang="ru-RU" sz="3200" dirty="0" smtClean="0">
              <a:solidFill>
                <a:srgbClr val="002060"/>
              </a:solidFill>
            </a:endParaRPr>
          </a:p>
          <a:p>
            <a:pPr marL="808038" lvl="2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ru-RU" sz="2900" b="1" i="1" u="sng" dirty="0" smtClean="0">
                <a:solidFill>
                  <a:srgbClr val="002060"/>
                </a:solidFill>
              </a:rPr>
              <a:t>или </a:t>
            </a:r>
            <a:r>
              <a:rPr lang="ru-RU" sz="2900" b="1" i="1" u="sng" dirty="0" smtClean="0">
                <a:solidFill>
                  <a:srgbClr val="002060"/>
                </a:solidFill>
              </a:rPr>
              <a:t>хотя бы </a:t>
            </a:r>
            <a:endParaRPr lang="ru-RU" sz="2900" b="1" i="1" u="sng" dirty="0">
              <a:solidFill>
                <a:srgbClr val="002060"/>
              </a:solidFill>
            </a:endParaRPr>
          </a:p>
          <a:p>
            <a:pPr marL="808038" lvl="1" indent="-355600"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-"/>
            </a:pPr>
            <a:r>
              <a:rPr lang="ru-RU" sz="3200" dirty="0">
                <a:solidFill>
                  <a:srgbClr val="002060"/>
                </a:solidFill>
              </a:rPr>
              <a:t>в виде письма по электронной </a:t>
            </a:r>
            <a:r>
              <a:rPr lang="ru-RU" sz="3200" dirty="0" smtClean="0">
                <a:solidFill>
                  <a:srgbClr val="002060"/>
                </a:solidFill>
              </a:rPr>
              <a:t>почте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22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6089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  -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ЛАЙФХАК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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Autofit/>
          </a:bodyPr>
          <a:lstStyle/>
          <a:p>
            <a:pPr marL="452438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Возможны формулировки:</a:t>
            </a:r>
          </a:p>
          <a:p>
            <a:pPr marL="909638" lvl="1" indent="-457200" algn="just">
              <a:lnSpc>
                <a:spcPct val="150000"/>
              </a:lnSpc>
              <a:spcBef>
                <a:spcPts val="0"/>
              </a:spcBef>
              <a:buClr>
                <a:srgbClr val="002060"/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200" dirty="0" smtClean="0">
                <a:solidFill>
                  <a:srgbClr val="002060"/>
                </a:solidFill>
              </a:rPr>
              <a:t>«</a:t>
            </a:r>
            <a:r>
              <a:rPr lang="ru-RU" sz="3200" dirty="0">
                <a:solidFill>
                  <a:srgbClr val="002060"/>
                </a:solidFill>
              </a:rPr>
              <a:t>Оплата </a:t>
            </a:r>
            <a:r>
              <a:rPr lang="ru-RU" sz="3200" dirty="0" smtClean="0">
                <a:solidFill>
                  <a:srgbClr val="002060"/>
                </a:solidFill>
              </a:rPr>
              <a:t>настоящего Счета </a:t>
            </a:r>
            <a:r>
              <a:rPr lang="ru-RU" sz="3200" dirty="0">
                <a:solidFill>
                  <a:srgbClr val="002060"/>
                </a:solidFill>
              </a:rPr>
              <a:t>является, в том числе, подтверждением, что предложение страхового брокера сформировано с учетом потребностей получателя финансовой </a:t>
            </a:r>
            <a:r>
              <a:rPr lang="ru-RU" sz="3200" dirty="0" smtClean="0">
                <a:solidFill>
                  <a:srgbClr val="002060"/>
                </a:solidFill>
              </a:rPr>
              <a:t>услуги» </a:t>
            </a:r>
          </a:p>
          <a:p>
            <a:pPr marL="895350" lvl="1" indent="0" algn="just">
              <a:spcBef>
                <a:spcPts val="0"/>
              </a:spcBef>
              <a:buSzPct val="100000"/>
              <a:buNone/>
            </a:pPr>
            <a:r>
              <a:rPr lang="ru-RU" sz="3000" b="1" i="1" u="sng" dirty="0" smtClean="0">
                <a:solidFill>
                  <a:srgbClr val="002060"/>
                </a:solidFill>
              </a:rPr>
              <a:t>или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23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620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92664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</a:pPr>
            <a:r>
              <a:rPr lang="ru-RU" sz="3200" b="1" dirty="0" smtClean="0">
                <a:latin typeface="+mn-lt"/>
              </a:rPr>
              <a:t>НАШИ РЕКОМЕНДАЦИИ  -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ЛАЙФХАК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  <a:sym typeface="Wingdings" panose="05000000000000000000" pitchFamily="2" charset="2"/>
              </a:rPr>
              <a:t></a:t>
            </a:r>
            <a:endParaRPr lang="ru-RU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328286"/>
            <a:ext cx="8338455" cy="5132840"/>
          </a:xfrm>
        </p:spPr>
        <p:txBody>
          <a:bodyPr>
            <a:noAutofit/>
          </a:bodyPr>
          <a:lstStyle/>
          <a:p>
            <a:pPr marL="452438" lvl="1" indent="0" algn="just">
              <a:lnSpc>
                <a:spcPct val="150000"/>
              </a:lnSpc>
              <a:spcBef>
                <a:spcPts val="0"/>
              </a:spcBef>
              <a:buSzPct val="100000"/>
              <a:buNone/>
            </a:pPr>
            <a:r>
              <a:rPr lang="ru-RU" sz="3000" dirty="0" smtClean="0">
                <a:solidFill>
                  <a:srgbClr val="002060"/>
                </a:solidFill>
              </a:rPr>
              <a:t>Возможны формулировки:</a:t>
            </a:r>
          </a:p>
          <a:p>
            <a:pPr marL="909638" lvl="1" indent="-457200" algn="just">
              <a:lnSpc>
                <a:spcPts val="4800"/>
              </a:lnSpc>
              <a:spcBef>
                <a:spcPts val="0"/>
              </a:spcBef>
              <a:buClr>
                <a:srgbClr val="002060"/>
              </a:buClr>
              <a:buSzPct val="100000"/>
              <a:buFont typeface="Verdana" panose="020B0604030504040204" pitchFamily="34" charset="0"/>
              <a:buChar char="‒"/>
            </a:pPr>
            <a:r>
              <a:rPr lang="ru-RU" sz="3000" dirty="0" smtClean="0">
                <a:solidFill>
                  <a:srgbClr val="002060"/>
                </a:solidFill>
              </a:rPr>
              <a:t>«Отсутствие </a:t>
            </a:r>
            <a:r>
              <a:rPr lang="ru-RU" sz="3000" dirty="0">
                <a:solidFill>
                  <a:srgbClr val="002060"/>
                </a:solidFill>
              </a:rPr>
              <a:t>замечаний с Вашей стороны в течение трех рабочих дней с даты получения настоящего уведомления будет считаться Вашим </a:t>
            </a:r>
            <a:r>
              <a:rPr lang="ru-RU" sz="3000" dirty="0" smtClean="0">
                <a:solidFill>
                  <a:srgbClr val="002060"/>
                </a:solidFill>
              </a:rPr>
              <a:t>согласием с тем, что предложение </a:t>
            </a:r>
            <a:r>
              <a:rPr lang="ru-RU" sz="3000" dirty="0">
                <a:solidFill>
                  <a:srgbClr val="002060"/>
                </a:solidFill>
              </a:rPr>
              <a:t>страхового брокера сформировано с учетом потребностей получателя финансовой </a:t>
            </a:r>
            <a:r>
              <a:rPr lang="ru-RU" sz="3000" dirty="0" smtClean="0">
                <a:solidFill>
                  <a:srgbClr val="002060"/>
                </a:solidFill>
              </a:rPr>
              <a:t>услуги».   </a:t>
            </a:r>
            <a:endParaRPr lang="ru-RU" sz="3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>
                <a:solidFill>
                  <a:srgbClr val="002060"/>
                </a:solidFill>
              </a:rPr>
              <a:pPr/>
              <a:t>24</a:t>
            </a:fld>
            <a:endParaRPr lang="ru-RU" altLang="ru-RU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14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1628800"/>
            <a:ext cx="8305800" cy="2367144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2132856"/>
            <a:ext cx="83215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b="1" dirty="0" smtClean="0"/>
              <a:t> </a:t>
            </a:r>
            <a:r>
              <a:rPr lang="ru-RU" sz="4400" b="1" i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Спасибо за внимание! </a:t>
            </a:r>
          </a:p>
          <a:p>
            <a:pPr algn="ctr">
              <a:spcBef>
                <a:spcPct val="0"/>
              </a:spcBef>
            </a:pPr>
            <a:endParaRPr lang="ru-RU" sz="4400" b="1" i="1" dirty="0">
              <a:solidFill>
                <a:srgbClr val="FF000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ru-RU" sz="4400" b="1" i="1" dirty="0">
                <a:solidFill>
                  <a:srgbClr val="FF00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Вопросы?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19872" y="6165304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cs typeface="Arial" panose="020B0604020202020204" pitchFamily="34" charset="0"/>
              </a:rPr>
              <a:t> </a:t>
            </a:r>
            <a:r>
              <a:rPr lang="ru-RU" sz="2000" dirty="0" smtClean="0">
                <a:cs typeface="Arial" panose="020B0604020202020204" pitchFamily="34" charset="0"/>
              </a:rPr>
              <a:t>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437112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8431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9100" y="1628800"/>
            <a:ext cx="8305800" cy="2367144"/>
          </a:xfrm>
        </p:spPr>
        <p:txBody>
          <a:bodyPr>
            <a:normAutofit/>
          </a:bodyPr>
          <a:lstStyle/>
          <a:p>
            <a:pPr algn="ctr"/>
            <a:r>
              <a:rPr lang="ru-RU" sz="4200" dirty="0" smtClean="0">
                <a:ln w="22225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39952" y="4437112"/>
            <a:ext cx="436113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Председатель </a:t>
            </a:r>
            <a:r>
              <a:rPr lang="ru-RU" b="1" dirty="0"/>
              <a:t>Совета АПСБ</a:t>
            </a:r>
          </a:p>
          <a:p>
            <a:pPr algn="r"/>
            <a:r>
              <a:rPr lang="ru-RU" b="1" dirty="0" smtClean="0"/>
              <a:t>Якунина Е.В.</a:t>
            </a:r>
            <a:endParaRPr lang="ru-RU" b="1" dirty="0"/>
          </a:p>
          <a:p>
            <a:pPr algn="r"/>
            <a:r>
              <a:rPr lang="ru-RU" b="1" dirty="0" smtClean="0"/>
              <a:t>Тел. + 7 (495) 933-13-73  </a:t>
            </a:r>
            <a:r>
              <a:rPr lang="ru-RU" b="1" dirty="0" err="1" smtClean="0"/>
              <a:t>доб</a:t>
            </a:r>
            <a:r>
              <a:rPr lang="ru-RU" b="1" dirty="0" smtClean="0"/>
              <a:t> 33-33</a:t>
            </a:r>
            <a:endParaRPr lang="en-US" sz="200" b="1" dirty="0"/>
          </a:p>
          <a:p>
            <a:pPr algn="r"/>
            <a:endParaRPr lang="ru-RU" sz="200" b="1" dirty="0"/>
          </a:p>
          <a:p>
            <a:pPr algn="r"/>
            <a:r>
              <a:rPr lang="en-US" b="1" dirty="0" smtClean="0"/>
              <a:t>yakunina@malakut.ru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6000768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cs typeface="Arial" panose="020B0604020202020204" pitchFamily="34" charset="0"/>
              </a:rPr>
              <a:t> </a:t>
            </a:r>
            <a:r>
              <a:rPr lang="ru-RU" sz="2000" dirty="0" smtClean="0">
                <a:cs typeface="Arial" panose="020B0604020202020204" pitchFamily="34" charset="0"/>
              </a:rPr>
              <a:t>17</a:t>
            </a:r>
            <a:r>
              <a:rPr lang="en-US" sz="2000" dirty="0" smtClean="0">
                <a:cs typeface="Arial" panose="020B0604020202020204" pitchFamily="34" charset="0"/>
              </a:rPr>
              <a:t>.</a:t>
            </a:r>
            <a:r>
              <a:rPr lang="ru-RU" sz="2000" dirty="0" smtClean="0">
                <a:cs typeface="Arial" panose="020B0604020202020204" pitchFamily="34" charset="0"/>
              </a:rPr>
              <a:t>1</a:t>
            </a:r>
            <a:r>
              <a:rPr lang="en-US" sz="2000" dirty="0" smtClean="0">
                <a:cs typeface="Arial" panose="020B0604020202020204" pitchFamily="34" charset="0"/>
              </a:rPr>
              <a:t>0.201</a:t>
            </a:r>
            <a:r>
              <a:rPr lang="ru-RU" sz="2000" dirty="0" smtClean="0">
                <a:cs typeface="Arial" panose="020B0604020202020204" pitchFamily="34" charset="0"/>
              </a:rPr>
              <a:t>9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4437112"/>
            <a:ext cx="48965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АПСБ</a:t>
            </a:r>
            <a:endParaRPr lang="en-US" b="1" dirty="0"/>
          </a:p>
          <a:p>
            <a:r>
              <a:rPr lang="ru-RU" dirty="0">
                <a:cs typeface="Arial" panose="020B0604020202020204" pitchFamily="34" charset="0"/>
              </a:rPr>
              <a:t>109004</a:t>
            </a:r>
            <a:r>
              <a:rPr lang="ru-RU" dirty="0"/>
              <a:t>, Москва, ул. Земляной Вал, </a:t>
            </a:r>
            <a:r>
              <a:rPr lang="en-US" dirty="0"/>
              <a:t/>
            </a:r>
            <a:br>
              <a:rPr lang="en-US" dirty="0"/>
            </a:br>
            <a:r>
              <a:rPr lang="ru-RU" dirty="0"/>
              <a:t>д. </a:t>
            </a:r>
            <a:r>
              <a:rPr lang="ru-RU" dirty="0">
                <a:cs typeface="Arial" panose="020B0604020202020204" pitchFamily="34" charset="0"/>
              </a:rPr>
              <a:t>64</a:t>
            </a:r>
            <a:r>
              <a:rPr lang="ru-RU" dirty="0"/>
              <a:t>, стр.</a:t>
            </a:r>
            <a:r>
              <a:rPr lang="en-US" dirty="0"/>
              <a:t> </a:t>
            </a:r>
            <a:r>
              <a:rPr lang="ru-RU" dirty="0">
                <a:cs typeface="Arial" panose="020B0604020202020204" pitchFamily="34" charset="0"/>
              </a:rPr>
              <a:t>2</a:t>
            </a:r>
            <a:r>
              <a:rPr lang="ru-RU" dirty="0"/>
              <a:t>, офис </a:t>
            </a:r>
            <a:r>
              <a:rPr lang="ru-RU" dirty="0">
                <a:cs typeface="Arial" panose="020B0604020202020204" pitchFamily="34" charset="0"/>
              </a:rPr>
              <a:t>708</a:t>
            </a:r>
            <a:r>
              <a:rPr lang="ru-RU" dirty="0"/>
              <a:t>. </a:t>
            </a:r>
          </a:p>
          <a:p>
            <a:r>
              <a:rPr lang="en-US" dirty="0"/>
              <a:t>info@insurancebroker.ru</a:t>
            </a:r>
            <a:endParaRPr lang="ru-RU" dirty="0"/>
          </a:p>
          <a:p>
            <a:r>
              <a:rPr lang="ru-RU" dirty="0"/>
              <a:t>тел.  </a:t>
            </a:r>
            <a:r>
              <a:rPr lang="ru-RU" b="1" dirty="0">
                <a:cs typeface="Arial" panose="020B0604020202020204" pitchFamily="34" charset="0"/>
              </a:rPr>
              <a:t>8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ru-RU" b="1" dirty="0">
                <a:cs typeface="Arial" panose="020B0604020202020204" pitchFamily="34" charset="0"/>
              </a:rPr>
              <a:t>(495)</a:t>
            </a:r>
            <a:r>
              <a:rPr lang="en-US" b="1" dirty="0">
                <a:cs typeface="Arial" panose="020B0604020202020204" pitchFamily="34" charset="0"/>
              </a:rPr>
              <a:t> </a:t>
            </a:r>
            <a:r>
              <a:rPr lang="ru-RU" b="1" dirty="0">
                <a:cs typeface="Arial" panose="020B0604020202020204" pitchFamily="34" charset="0"/>
              </a:rPr>
              <a:t>915-80-40</a:t>
            </a:r>
            <a:endParaRPr lang="ru-RU" dirty="0">
              <a:cs typeface="Arial" panose="020B0604020202020204" pitchFamily="34" charset="0"/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42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646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268760"/>
            <a:ext cx="8338455" cy="53285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4000" b="1" u="sng" dirty="0" smtClean="0">
                <a:solidFill>
                  <a:srgbClr val="002060"/>
                </a:solidFill>
              </a:rPr>
              <a:t>1</a:t>
            </a:r>
            <a:endParaRPr lang="ru-RU" sz="40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18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Когда БС начинает действовать?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Вправе </a:t>
            </a:r>
            <a:r>
              <a:rPr lang="ru-RU" sz="4000" dirty="0">
                <a:solidFill>
                  <a:srgbClr val="002060"/>
                </a:solidFill>
              </a:rPr>
              <a:t>ли брокер </a:t>
            </a:r>
            <a:r>
              <a:rPr lang="ru-RU" sz="4000" i="1" u="sng" dirty="0">
                <a:solidFill>
                  <a:srgbClr val="002060"/>
                </a:solidFill>
              </a:rPr>
              <a:t>отказать</a:t>
            </a:r>
            <a:r>
              <a:rPr lang="ru-RU" sz="4000" dirty="0">
                <a:solidFill>
                  <a:srgbClr val="002060"/>
                </a:solidFill>
              </a:rPr>
              <a:t> обратившемуся в оказании услуги? </a:t>
            </a:r>
            <a:r>
              <a:rPr lang="ru-RU" sz="4000" b="1" i="1" u="sng" dirty="0" smtClean="0">
                <a:solidFill>
                  <a:srgbClr val="FF0000"/>
                </a:solidFill>
              </a:rPr>
              <a:t>ДА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b="1" u="sng" dirty="0">
                <a:solidFill>
                  <a:srgbClr val="002060"/>
                </a:solidFill>
              </a:rPr>
              <a:t>Вывод: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>
                <a:solidFill>
                  <a:srgbClr val="002060"/>
                </a:solidFill>
              </a:rPr>
              <a:t>БС начинает действовать с момента, когда брокер формально или своими действиями </a:t>
            </a:r>
            <a:r>
              <a:rPr lang="ru-RU" sz="4000" i="1" u="sng" dirty="0">
                <a:solidFill>
                  <a:srgbClr val="002060"/>
                </a:solidFill>
              </a:rPr>
              <a:t>подтвердил обратившемуся свое согласие</a:t>
            </a:r>
            <a:r>
              <a:rPr lang="ru-RU" sz="4000" dirty="0">
                <a:solidFill>
                  <a:srgbClr val="002060"/>
                </a:solidFill>
              </a:rPr>
              <a:t> на оказание финансовой </a:t>
            </a:r>
            <a:r>
              <a:rPr lang="ru-RU" sz="4000" dirty="0" smtClean="0">
                <a:solidFill>
                  <a:srgbClr val="002060"/>
                </a:solidFill>
              </a:rPr>
              <a:t>услуги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3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245573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5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916832"/>
            <a:ext cx="8338455" cy="45442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2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Кому мы оказываем услугу?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4000" dirty="0" smtClean="0">
                <a:solidFill>
                  <a:srgbClr val="002060"/>
                </a:solidFill>
              </a:rPr>
              <a:t>Страхователю? Страховщику?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dirty="0" smtClean="0">
                <a:solidFill>
                  <a:srgbClr val="002060"/>
                </a:solidFill>
              </a:rPr>
              <a:t>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4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52268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5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916832"/>
            <a:ext cx="8338455" cy="45442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2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Кому мы оказываем услугу?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Может </a:t>
            </a:r>
            <a:r>
              <a:rPr lang="ru-RU" sz="3200" dirty="0" smtClean="0">
                <a:solidFill>
                  <a:srgbClr val="002060"/>
                </a:solidFill>
              </a:rPr>
              <a:t>ли услуга быть бесплатной?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b="1" i="1" dirty="0" smtClean="0">
                <a:solidFill>
                  <a:srgbClr val="FF0000"/>
                </a:solidFill>
              </a:rPr>
              <a:t>НЕТ</a:t>
            </a: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5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9362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5"/>
            <a:ext cx="8229600" cy="648072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916832"/>
            <a:ext cx="8338455" cy="454429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2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Вывод</a:t>
            </a:r>
            <a:r>
              <a:rPr lang="ru-RU" sz="32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Формально услуга оказана тому, кто за нее заплатил.</a:t>
            </a:r>
            <a:r>
              <a:rPr lang="ru-RU" sz="3200" u="sng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6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90243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56" y="692696"/>
            <a:ext cx="8229600" cy="780696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473392"/>
            <a:ext cx="8338455" cy="498773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3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Нужно ли заключать договор на оказание услуги?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3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/>
              <a:t>В </a:t>
            </a:r>
            <a:r>
              <a:rPr lang="ru-RU" sz="3200" dirty="0"/>
              <a:t>соответствии с п. 6 ст. 8 Закона «Об организации страхового дела в РФ» страховой брокер – это юридическое лицо или ИП, осуществляющее деятельность </a:t>
            </a:r>
            <a:r>
              <a:rPr lang="ru-RU" sz="3200" u="sng" dirty="0"/>
              <a:t>на основании договора об оказании услуг страхового брокера</a:t>
            </a:r>
            <a:r>
              <a:rPr lang="ru-RU" sz="3200" dirty="0"/>
              <a:t>. </a:t>
            </a:r>
            <a:endParaRPr lang="ru-RU" sz="32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 </a:t>
            </a:r>
            <a:endParaRPr lang="ru-RU" sz="2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7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51314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56" y="692696"/>
            <a:ext cx="8229600" cy="780696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473392"/>
            <a:ext cx="8338455" cy="498773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3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3200" b="1" u="sng" dirty="0">
              <a:solidFill>
                <a:srgbClr val="002060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Нужно ли заключать договор на оказание услуги?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Clr>
                <a:srgbClr val="9FC441"/>
              </a:buClr>
              <a:buNone/>
            </a:pPr>
            <a:endParaRPr lang="ru-RU" sz="32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Вывод</a:t>
            </a:r>
            <a:r>
              <a:rPr lang="ru-RU" sz="3200" b="1" u="sng" dirty="0" smtClean="0">
                <a:solidFill>
                  <a:srgbClr val="002060"/>
                </a:solidFill>
              </a:rPr>
              <a:t>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Наличие договора на оказание услуги </a:t>
            </a:r>
            <a:r>
              <a:rPr lang="ru-RU" sz="3200" u="sng" dirty="0" smtClean="0">
                <a:solidFill>
                  <a:srgbClr val="FF0000"/>
                </a:solidFill>
              </a:rPr>
              <a:t>обязательно</a:t>
            </a:r>
            <a:r>
              <a:rPr lang="ru-RU" sz="3200" dirty="0" smtClean="0">
                <a:solidFill>
                  <a:srgbClr val="002060"/>
                </a:solidFill>
              </a:rPr>
              <a:t>.</a:t>
            </a:r>
            <a:r>
              <a:rPr lang="ru-RU" sz="3200" u="sng" dirty="0" smtClean="0">
                <a:solidFill>
                  <a:srgbClr val="002060"/>
                </a:solidFill>
              </a:rPr>
              <a:t> 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8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25053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56" y="692696"/>
            <a:ext cx="8229600" cy="780696"/>
          </a:xfrm>
          <a:noFill/>
          <a:ln>
            <a:noFill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ru-RU" sz="3200" b="1" dirty="0" smtClean="0">
                <a:latin typeface="+mn-lt"/>
              </a:rPr>
              <a:t>Давайте разберемся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083" y="1473392"/>
            <a:ext cx="8338455" cy="498773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2200" b="1" u="sng" dirty="0" smtClean="0">
                <a:solidFill>
                  <a:srgbClr val="002060"/>
                </a:solidFill>
              </a:rPr>
              <a:t>«Философский вопрос» № </a:t>
            </a:r>
            <a:r>
              <a:rPr lang="ru-RU" sz="2200" b="1" u="sng" dirty="0" smtClean="0">
                <a:solidFill>
                  <a:srgbClr val="002060"/>
                </a:solidFill>
              </a:rPr>
              <a:t>4</a:t>
            </a:r>
            <a:endParaRPr lang="ru-RU" sz="2200" b="1" u="sng" dirty="0" smtClean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endParaRPr lang="ru-RU" sz="2200" b="1" u="sng" dirty="0">
              <a:solidFill>
                <a:srgbClr val="002060"/>
              </a:solidFill>
            </a:endParaRP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>
                <a:solidFill>
                  <a:srgbClr val="002060"/>
                </a:solidFill>
              </a:rPr>
              <a:t>Какой договор на оказание услуги нам нужен? </a:t>
            </a: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endParaRPr lang="ru-RU" sz="3200" dirty="0" smtClean="0"/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dirty="0" smtClean="0"/>
              <a:t>В соответствии с п. 1 ст. 420 ГК РФ </a:t>
            </a:r>
            <a:r>
              <a:rPr lang="ru-RU" sz="3200" dirty="0" smtClean="0"/>
              <a:t>договором </a:t>
            </a:r>
            <a:r>
              <a:rPr lang="ru-RU" sz="3200" dirty="0"/>
              <a:t>признается </a:t>
            </a:r>
            <a:r>
              <a:rPr lang="ru-RU" sz="3200" u="sng" dirty="0"/>
              <a:t>соглашение</a:t>
            </a:r>
            <a:r>
              <a:rPr lang="ru-RU" sz="3200" dirty="0"/>
              <a:t> двух или нескольких лиц об установлении, изменении или прекращении гражданских прав и обязанностей.</a:t>
            </a:r>
          </a:p>
          <a:p>
            <a:pPr marL="0" indent="0" algn="just">
              <a:spcBef>
                <a:spcPts val="0"/>
              </a:spcBef>
              <a:buClr>
                <a:srgbClr val="9FC441"/>
              </a:buClr>
              <a:buNone/>
            </a:pPr>
            <a:r>
              <a:rPr lang="ru-RU" sz="3200" b="1" u="sng" dirty="0" smtClean="0">
                <a:solidFill>
                  <a:srgbClr val="002060"/>
                </a:solidFill>
              </a:rPr>
              <a:t> </a:t>
            </a:r>
            <a:endParaRPr lang="ru-RU" sz="3200" b="1" u="sng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EA460-DF25-4A71-8BD1-061B6EA3A7C8}" type="slidenum">
              <a:rPr lang="ru-RU" altLang="ru-RU" smtClean="0"/>
              <a:pPr/>
              <a:t>9</a:t>
            </a:fld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961678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3753</TotalTime>
  <Words>859</Words>
  <Application>Microsoft Office PowerPoint</Application>
  <PresentationFormat>Экран (4:3)</PresentationFormat>
  <Paragraphs>178</Paragraphs>
  <Slides>26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4" baseType="lpstr">
      <vt:lpstr>Arial</vt:lpstr>
      <vt:lpstr>Calibri</vt:lpstr>
      <vt:lpstr>Constantia</vt:lpstr>
      <vt:lpstr>Times New Roman</vt:lpstr>
      <vt:lpstr>Verdana</vt:lpstr>
      <vt:lpstr>Wingdings</vt:lpstr>
      <vt:lpstr>Wingdings 2</vt:lpstr>
      <vt:lpstr>Поток</vt:lpstr>
      <vt:lpstr> Круглый стол  «О внедрении  Базовых Стандартов АПСБ»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Давайте разберемся </vt:lpstr>
      <vt:lpstr>БС защиты прав получателей </vt:lpstr>
      <vt:lpstr>БС защиты прав получателей </vt:lpstr>
      <vt:lpstr>БС защиты прав получателей </vt:lpstr>
      <vt:lpstr>БС защиты прав получателей </vt:lpstr>
      <vt:lpstr>БС совершения брокерами операций</vt:lpstr>
      <vt:lpstr>БС совершения брокерами операций</vt:lpstr>
      <vt:lpstr>Что это значит для нас?</vt:lpstr>
      <vt:lpstr>Что это значит для нас?</vt:lpstr>
      <vt:lpstr>НАШИ РЕКОМЕНДАЦИИ</vt:lpstr>
      <vt:lpstr>НАШИ РЕКОМЕНДАЦИИ</vt:lpstr>
      <vt:lpstr>НАШИ РЕКОМЕНДАЦИИ  </vt:lpstr>
      <vt:lpstr>НАШИ РЕКОМЕНДАЦИИ  </vt:lpstr>
      <vt:lpstr>НАШИ РЕКОМЕНДАЦИИ  - ЛАЙФХАК </vt:lpstr>
      <vt:lpstr>НАШИ РЕКОМЕНДАЦИИ  - ЛАЙФХАК </vt:lpstr>
      <vt:lpstr> </vt:lpstr>
      <vt:lpstr> 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katerina</cp:lastModifiedBy>
  <cp:revision>868</cp:revision>
  <cp:lastPrinted>2019-04-09T10:17:47Z</cp:lastPrinted>
  <dcterms:created xsi:type="dcterms:W3CDTF">2015-09-15T14:27:54Z</dcterms:created>
  <dcterms:modified xsi:type="dcterms:W3CDTF">2019-10-15T15:42:35Z</dcterms:modified>
</cp:coreProperties>
</file>